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44" r:id="rId2"/>
    <p:sldId id="343" r:id="rId3"/>
    <p:sldId id="257" r:id="rId4"/>
    <p:sldId id="327" r:id="rId5"/>
    <p:sldId id="345" r:id="rId6"/>
    <p:sldId id="298" r:id="rId7"/>
    <p:sldId id="334" r:id="rId8"/>
    <p:sldId id="342" r:id="rId9"/>
    <p:sldId id="329" r:id="rId10"/>
    <p:sldId id="335" r:id="rId11"/>
    <p:sldId id="336" r:id="rId12"/>
    <p:sldId id="337" r:id="rId13"/>
    <p:sldId id="338" r:id="rId14"/>
    <p:sldId id="339" r:id="rId15"/>
    <p:sldId id="346" r:id="rId16"/>
    <p:sldId id="341" r:id="rId17"/>
    <p:sldId id="278" r:id="rId18"/>
  </p:sldIdLst>
  <p:sldSz cx="9144000" cy="5715000" type="screen16x10"/>
  <p:notesSz cx="6858000" cy="9144000"/>
  <p:defaultTextStyle>
    <a:defPPr>
      <a:defRPr lang="zh-CN"/>
    </a:defPPr>
    <a:lvl1pPr marL="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0185"/>
    <a:srgbClr val="1A99AC"/>
    <a:srgbClr val="BF1226"/>
    <a:srgbClr val="041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82"/>
      </p:cViewPr>
      <p:guideLst>
        <p:guide orient="horz" pos="17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50D6A-BB1C-4BE9-B672-784221CD6D18}" type="datetimeFigureOut">
              <a:rPr lang="zh-CN" altLang="en-US" smtClean="0"/>
              <a:pPr/>
              <a:t>2018/11/2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99338-C838-4A59-82AF-38E168337E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90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FABC4-5A25-47B3-890E-8B6189F2E7C1}" type="datetimeFigureOut">
              <a:rPr lang="zh-CN" altLang="en-US" smtClean="0"/>
              <a:pPr/>
              <a:t>2018/11/2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FB8AD-49FA-4F0A-ABC8-05DB29A386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0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796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3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683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24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32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83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58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18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33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655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96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78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9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541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81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842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FB8AD-49FA-4F0A-ABC8-05DB29A3866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1330-E611-4FCA-88A8-D8DF7C7DE19E}" type="datetimeFigureOut">
              <a:rPr lang="zh-CN" altLang="en-US" smtClean="0"/>
              <a:pPr/>
              <a:t>2018/11/2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4CCC-8765-4586-98EE-DD430ED4567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67" y="599"/>
            <a:ext cx="9279467" cy="57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1330-E611-4FCA-88A8-D8DF7C7DE19E}" type="datetimeFigureOut">
              <a:rPr lang="zh-CN" altLang="en-US" smtClean="0"/>
              <a:pPr/>
              <a:t>2018/11/2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4CCC-8765-4586-98EE-DD430ED456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7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23" tIns="35662" rIns="71323" bIns="3566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A1330-E611-4FCA-88A8-D8DF7C7DE19E}" type="datetimeFigureOut">
              <a:rPr lang="zh-CN" altLang="en-US" smtClean="0"/>
              <a:pPr/>
              <a:t>2018/11/2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C4CCC-8765-4586-98EE-DD430ED456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87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6" r:id="rId2"/>
  </p:sldLayoutIdLst>
  <p:txStyles>
    <p:titleStyle>
      <a:lvl1pPr algn="l" defTabSz="713232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308" indent="-178308" algn="l" defTabSz="7132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15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772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388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00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62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23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://file.sta-dpi.tech/upload/Arduino/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hyperlink" Target="https://github.com/wanggh16/IDC2018" TargetMode="External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frobot.com.cn/community/portal.php?mod=topic&amp;topicid=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ile.sta-dpi.tech/upload/Arduin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hyperlink" Target="https://github.com/wanggh16/IDC201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10275" y="1552891"/>
            <a:ext cx="7031412" cy="44455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800" dirty="0">
              <a:solidFill>
                <a:srgbClr val="FFFF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FAB76C-6EAC-4829-AD31-EDDC3AB7BFDB}"/>
              </a:ext>
            </a:extLst>
          </p:cNvPr>
          <p:cNvSpPr txBox="1"/>
          <p:nvPr/>
        </p:nvSpPr>
        <p:spPr>
          <a:xfrm>
            <a:off x="662337" y="192128"/>
            <a:ext cx="7819325" cy="552287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FFFF00"/>
                </a:solidFill>
                <a:cs typeface="+mn-ea"/>
                <a:sym typeface="+mn-lt"/>
              </a:rPr>
              <a:t>请各位来前面领取本次培训所需材料</a:t>
            </a:r>
            <a:endParaRPr lang="en-US" altLang="zh-CN" sz="2000" b="1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Arduino Nano*1			mini USB</a:t>
            </a:r>
            <a:r>
              <a:rPr lang="zh-CN" altLang="en-US" sz="2000" b="1" kern="0" dirty="0">
                <a:solidFill>
                  <a:srgbClr val="FFFF00"/>
                </a:solidFill>
                <a:cs typeface="+mn-ea"/>
                <a:sym typeface="+mn-lt"/>
              </a:rPr>
              <a:t>线*</a:t>
            </a: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1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		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LED</a:t>
            </a:r>
            <a:r>
              <a:rPr lang="zh-CN" altLang="en-US" sz="2000" b="1" kern="0" dirty="0">
                <a:solidFill>
                  <a:srgbClr val="FFFF00"/>
                </a:solidFill>
                <a:cs typeface="+mn-ea"/>
                <a:sym typeface="+mn-lt"/>
              </a:rPr>
              <a:t>*</a:t>
            </a: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1					</a:t>
            </a:r>
            <a:r>
              <a:rPr lang="zh-CN" altLang="en-US" sz="2000" b="1" kern="0" dirty="0">
                <a:solidFill>
                  <a:srgbClr val="FFFF00"/>
                </a:solidFill>
                <a:cs typeface="+mn-ea"/>
                <a:sym typeface="+mn-lt"/>
              </a:rPr>
              <a:t>面包板</a:t>
            </a: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*1</a:t>
            </a:r>
            <a:r>
              <a:rPr lang="zh-CN" altLang="en-US" sz="2000" b="1" kern="0" dirty="0">
                <a:solidFill>
                  <a:srgbClr val="FFFF00"/>
                </a:solidFill>
                <a:cs typeface="+mn-ea"/>
                <a:sym typeface="+mn-lt"/>
              </a:rPr>
              <a:t>（可邻座共用）</a:t>
            </a:r>
            <a:endParaRPr lang="en-US" altLang="zh-CN" sz="2000" b="1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	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FFFF00"/>
                </a:solidFill>
                <a:cs typeface="+mn-ea"/>
                <a:sym typeface="+mn-lt"/>
              </a:rPr>
              <a:t>开关</a:t>
            </a: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*1				</a:t>
            </a:r>
            <a:r>
              <a:rPr lang="zh-CN" altLang="en-US" sz="2000" b="1" kern="0" dirty="0">
                <a:solidFill>
                  <a:srgbClr val="FFFF00"/>
                </a:solidFill>
                <a:cs typeface="+mn-ea"/>
                <a:sym typeface="+mn-lt"/>
              </a:rPr>
              <a:t>电阻*</a:t>
            </a: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1</a:t>
            </a:r>
          </a:p>
          <a:p>
            <a:pPr algn="just">
              <a:lnSpc>
                <a:spcPct val="150000"/>
              </a:lnSpc>
            </a:pPr>
            <a:endParaRPr lang="en-US" altLang="zh-CN" sz="2000" b="1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FFFF00"/>
                </a:solidFill>
                <a:cs typeface="+mn-ea"/>
                <a:sym typeface="+mn-lt"/>
              </a:rPr>
              <a:t>面包板线若干</a:t>
            </a:r>
            <a:endParaRPr lang="en-US" altLang="zh-CN" sz="2000" b="1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	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FFFF00"/>
                </a:solidFill>
                <a:cs typeface="+mn-ea"/>
                <a:sym typeface="+mn-lt"/>
              </a:rPr>
              <a:t>资料下载地址：</a:t>
            </a: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	</a:t>
            </a: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http://file.sta-dpi.tech/upload/Arduino/</a:t>
            </a:r>
            <a:endParaRPr lang="en-US" altLang="zh-CN" sz="2000" b="1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</a:rPr>
              <a:t>Or 			</a:t>
            </a:r>
            <a:r>
              <a:rPr lang="en-US" altLang="zh-CN" sz="2000" b="1" kern="0" dirty="0">
                <a:solidFill>
                  <a:srgbClr val="FFFF00"/>
                </a:solidFill>
                <a:cs typeface="+mn-ea"/>
                <a:sym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https://github.com/wanggh16/IDC2018</a:t>
            </a:r>
            <a:endParaRPr lang="en-US" altLang="zh-CN" sz="2000" b="1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b="1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4A9964-38AD-4A3D-91CC-4ADA39F5EF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" t="17007" r="-317" b="17007"/>
          <a:stretch/>
        </p:blipFill>
        <p:spPr>
          <a:xfrm>
            <a:off x="2558636" y="709599"/>
            <a:ext cx="1612989" cy="7803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1094D2-F0B1-433B-B5B3-9B54953681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5" r="1007" b="21942"/>
          <a:stretch/>
        </p:blipFill>
        <p:spPr>
          <a:xfrm>
            <a:off x="5972372" y="496302"/>
            <a:ext cx="1537282" cy="860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A29254-517F-4F84-B1B0-CA2DC50D30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6" r="2978" b="15956"/>
          <a:stretch/>
        </p:blipFill>
        <p:spPr>
          <a:xfrm>
            <a:off x="2387830" y="1653517"/>
            <a:ext cx="1156884" cy="7730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731F22-3236-45F5-9A13-4D0A85928A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9" r="180" b="15324"/>
          <a:stretch/>
        </p:blipFill>
        <p:spPr>
          <a:xfrm>
            <a:off x="7313764" y="1420103"/>
            <a:ext cx="1598421" cy="9738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21EE90-BF4A-4A4C-9DAE-15032AD73CC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" t="24918" r="935" b="19540"/>
          <a:stretch/>
        </p:blipFill>
        <p:spPr>
          <a:xfrm>
            <a:off x="2459803" y="2583893"/>
            <a:ext cx="1156883" cy="651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6AB844-8A95-4976-80E2-154BE693E4D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6" r="1470" b="22780"/>
          <a:stretch/>
        </p:blipFill>
        <p:spPr>
          <a:xfrm>
            <a:off x="5478556" y="2348025"/>
            <a:ext cx="1709177" cy="8671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AA7407-4D5A-44AF-AADA-A9793D3D60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9" r="1470" b="21200"/>
          <a:stretch/>
        </p:blipFill>
        <p:spPr>
          <a:xfrm>
            <a:off x="3022479" y="3441302"/>
            <a:ext cx="2148611" cy="8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2777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pyright Notice"/>
          <p:cNvSpPr>
            <a:spLocks/>
          </p:cNvSpPr>
          <p:nvPr/>
        </p:nvSpPr>
        <p:spPr bwMode="auto">
          <a:xfrm>
            <a:off x="1124290" y="449641"/>
            <a:ext cx="3342278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例程下载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822E7F1-1752-460E-BE95-18D15A6464C2}"/>
              </a:ext>
            </a:extLst>
          </p:cNvPr>
          <p:cNvSpPr txBox="1"/>
          <p:nvPr/>
        </p:nvSpPr>
        <p:spPr>
          <a:xfrm>
            <a:off x="410275" y="1572808"/>
            <a:ext cx="8834603" cy="3673006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打开文件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示例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/Basics/Blink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选择正确的开发板型号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(Arduino Nano/Uno/Mega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等，这次都是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Nano)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选择端口后点击上传，等一会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如显示上传成功，此时应观察到板子上的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LED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在闪烁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（其实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的出厂例程就是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Blink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，所以可能会发现没变化）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0" dirty="0">
                <a:solidFill>
                  <a:srgbClr val="FFFF00"/>
                </a:solidFill>
                <a:cs typeface="+mn-ea"/>
                <a:sym typeface="+mn-lt"/>
              </a:rPr>
              <a:t>……DEBUG</a:t>
            </a:r>
            <a:r>
              <a:rPr lang="zh-CN" altLang="en-US" sz="2400" kern="0" dirty="0">
                <a:solidFill>
                  <a:srgbClr val="FFFF00"/>
                </a:solidFill>
                <a:cs typeface="+mn-ea"/>
                <a:sym typeface="+mn-lt"/>
              </a:rPr>
              <a:t>时间</a:t>
            </a:r>
            <a:r>
              <a:rPr lang="en-US" altLang="zh-CN" sz="2400" kern="0" dirty="0">
                <a:solidFill>
                  <a:srgbClr val="FFFF00"/>
                </a:solidFill>
                <a:cs typeface="+mn-ea"/>
                <a:sym typeface="+mn-lt"/>
              </a:rPr>
              <a:t>……</a:t>
            </a:r>
          </a:p>
          <a:p>
            <a:pPr algn="just">
              <a:lnSpc>
                <a:spcPct val="150000"/>
              </a:lnSpc>
            </a:pPr>
            <a:endParaRPr lang="en-US" altLang="zh-CN" sz="2400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10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pyright Notice"/>
          <p:cNvSpPr>
            <a:spLocks/>
          </p:cNvSpPr>
          <p:nvPr/>
        </p:nvSpPr>
        <p:spPr bwMode="auto">
          <a:xfrm>
            <a:off x="1124290" y="449641"/>
            <a:ext cx="3342278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程序解释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042D81F-32A2-4D96-8A1D-B8D72932BBF2}"/>
              </a:ext>
            </a:extLst>
          </p:cNvPr>
          <p:cNvSpPr txBox="1"/>
          <p:nvPr/>
        </p:nvSpPr>
        <p:spPr>
          <a:xfrm>
            <a:off x="457209" y="1211656"/>
            <a:ext cx="8834603" cy="3950005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// setup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函数在重新上电或复位时运行一次</a:t>
            </a:r>
            <a:endParaRPr lang="en-US" altLang="zh-CN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void setup() {</a:t>
            </a: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  pinMode(LED_BUILTIN, OUTPUT);	//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初始化内置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LED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管脚为输出功能，对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Nano/Uno/Mega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，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LED_BUILTIN=13</a:t>
            </a: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}</a:t>
            </a: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// loop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函数里的程序会一直运行，相当于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while(1)</a:t>
            </a: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void loop() {</a:t>
            </a: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  digitalWrite(LED_BUILTIN, HIGH);   // 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管脚输出高电平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(5V)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，点亮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LED </a:t>
            </a: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  delay(1000); 	            // 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等待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1000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毫秒</a:t>
            </a:r>
            <a:endParaRPr lang="en-US" altLang="zh-CN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  digitalWrite(LED_BUILTIN, LOW);    // 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管脚输出低电平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(0V)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，关闭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LED </a:t>
            </a: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  delay(1000);                       // 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等待</a:t>
            </a: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1000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毫秒</a:t>
            </a:r>
            <a:endParaRPr lang="en-US" altLang="zh-CN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}</a:t>
            </a:r>
          </a:p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FFFF00"/>
                </a:solidFill>
                <a:cs typeface="+mn-ea"/>
                <a:sym typeface="+mn-lt"/>
              </a:rPr>
              <a:t>//</a:t>
            </a:r>
            <a:r>
              <a:rPr lang="zh-CN" altLang="en-US" kern="0" dirty="0">
                <a:solidFill>
                  <a:srgbClr val="FFFF00"/>
                </a:solidFill>
                <a:cs typeface="+mn-ea"/>
                <a:sym typeface="+mn-lt"/>
              </a:rPr>
              <a:t>尝试更改延时时间，观察现象变化</a:t>
            </a:r>
            <a:endParaRPr lang="en-US" altLang="zh-CN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13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pyright Notice"/>
          <p:cNvSpPr>
            <a:spLocks/>
          </p:cNvSpPr>
          <p:nvPr/>
        </p:nvSpPr>
        <p:spPr bwMode="auto">
          <a:xfrm>
            <a:off x="1124290" y="449641"/>
            <a:ext cx="3342278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042D81F-32A2-4D96-8A1D-B8D72932BBF2}"/>
              </a:ext>
            </a:extLst>
          </p:cNvPr>
          <p:cNvSpPr txBox="1"/>
          <p:nvPr/>
        </p:nvSpPr>
        <p:spPr>
          <a:xfrm>
            <a:off x="665233" y="1277703"/>
            <a:ext cx="8834603" cy="3764057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用到的函数：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pinMode(3,OUTPUT)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：管脚设为输出模式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pinMode(4,INPUT_PULLUP)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：管脚设为输入上拉模式（解释一下上拉）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digitalWrite(3,HIGH)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：将某管脚写入高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低电平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digitalRead(4)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：读取某管脚的电平并返回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打开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test1.ino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，编译下载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硬件接线：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4-</a:t>
            </a: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开关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-GND</a:t>
            </a: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，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3-</a:t>
            </a: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电阻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-LED(</a:t>
            </a: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注意极性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)-GND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预期功能：按开关改变灯的状态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157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pyright Notice"/>
          <p:cNvSpPr>
            <a:spLocks/>
          </p:cNvSpPr>
          <p:nvPr/>
        </p:nvSpPr>
        <p:spPr bwMode="auto">
          <a:xfrm>
            <a:off x="1124289" y="449641"/>
            <a:ext cx="4559179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串口通信实验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042D81F-32A2-4D96-8A1D-B8D72932BBF2}"/>
              </a:ext>
            </a:extLst>
          </p:cNvPr>
          <p:cNvSpPr txBox="1"/>
          <p:nvPr/>
        </p:nvSpPr>
        <p:spPr>
          <a:xfrm>
            <a:off x="665233" y="1285019"/>
            <a:ext cx="8834603" cy="3764057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用到的函数：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Serial.begin(9600)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：串口初始化并设置波特率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Serial.println(“Hello”)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：串口输出字符串并换行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Serial.available()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：判断串口是否有数据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Serial.read()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：读取串口的一个字符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打开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test2.ino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，编译下载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硬件接线：不需要</a:t>
            </a:r>
            <a:endParaRPr lang="en-US" altLang="zh-CN" sz="1800" b="1" kern="0" dirty="0">
              <a:solidFill>
                <a:srgbClr val="FFC0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预期功能：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PC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机与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的双向串口通信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58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pyright Notice"/>
          <p:cNvSpPr>
            <a:spLocks/>
          </p:cNvSpPr>
          <p:nvPr/>
        </p:nvSpPr>
        <p:spPr bwMode="auto">
          <a:xfrm>
            <a:off x="1124289" y="449641"/>
            <a:ext cx="4559179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串口通信</a:t>
            </a:r>
            <a:r>
              <a:rPr lang="en-US" altLang="zh-CN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+PWM</a:t>
            </a: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042D81F-32A2-4D96-8A1D-B8D72932BBF2}"/>
              </a:ext>
            </a:extLst>
          </p:cNvPr>
          <p:cNvSpPr txBox="1"/>
          <p:nvPr/>
        </p:nvSpPr>
        <p:spPr>
          <a:xfrm>
            <a:off x="504144" y="1173648"/>
            <a:ext cx="8149174" cy="4179555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用到的函数：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analogWrite(PIN,VALUE)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：给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PIN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写入一定占空比的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PWM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波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PWM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实际上就是频率较高的方波，在一个周期内高电平的时间占总时间的比值称为占空比，可以用数字信号“模拟”模拟信号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只有部分数字口具有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PWM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功能，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VALUE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范围：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0~255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打开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test3.ino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，编译下载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硬件接线：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3-</a:t>
            </a: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电阻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-LED-GND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预期功能：上电后先呼吸灯一次，然后可以串口控制灯的亮度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（实际上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LED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在高频闪烁，人眼无法分辨）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67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pyright Notice"/>
          <p:cNvSpPr>
            <a:spLocks/>
          </p:cNvSpPr>
          <p:nvPr/>
        </p:nvSpPr>
        <p:spPr bwMode="auto">
          <a:xfrm>
            <a:off x="1124289" y="449641"/>
            <a:ext cx="4559179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无线通信实验（演示）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042D81F-32A2-4D96-8A1D-B8D72932BBF2}"/>
              </a:ext>
            </a:extLst>
          </p:cNvPr>
          <p:cNvSpPr txBox="1"/>
          <p:nvPr/>
        </p:nvSpPr>
        <p:spPr>
          <a:xfrm>
            <a:off x="496261" y="1301480"/>
            <a:ext cx="8149174" cy="3764057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本次仪器设计大赛新生组的小车程序基于此实验改编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库安装：直接复制粘贴即可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每个库都有相应的的几个示例，注释详细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预期功能：两块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板之间的无线通信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注意事项：需要改发射和接收地址，不然数据会和其他同学混淆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CC3218-4307-477F-A497-2B054292B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 r="2213" b="8894"/>
          <a:stretch/>
        </p:blipFill>
        <p:spPr>
          <a:xfrm>
            <a:off x="935307" y="2660520"/>
            <a:ext cx="1799568" cy="1454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E269DB-A4F6-4791-905B-5E9482B30C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" b="13142"/>
          <a:stretch/>
        </p:blipFill>
        <p:spPr>
          <a:xfrm>
            <a:off x="2990195" y="2544205"/>
            <a:ext cx="3353968" cy="16869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ECCE264-B055-464A-9A5F-E0DB4B4759BA}"/>
              </a:ext>
            </a:extLst>
          </p:cNvPr>
          <p:cNvSpPr/>
          <p:nvPr/>
        </p:nvSpPr>
        <p:spPr>
          <a:xfrm>
            <a:off x="6805057" y="2660520"/>
            <a:ext cx="12375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FFC000"/>
                </a:solidFill>
              </a:rPr>
              <a:t>CSN -&gt; 7</a:t>
            </a:r>
            <a:br>
              <a:rPr lang="it-IT" altLang="zh-CN" sz="1800" dirty="0">
                <a:solidFill>
                  <a:srgbClr val="FFC000"/>
                </a:solidFill>
              </a:rPr>
            </a:br>
            <a:r>
              <a:rPr lang="it-IT" altLang="zh-CN" sz="1800" dirty="0">
                <a:solidFill>
                  <a:srgbClr val="FFC000"/>
                </a:solidFill>
              </a:rPr>
              <a:t>CE -&gt; 8</a:t>
            </a:r>
            <a:br>
              <a:rPr lang="it-IT" altLang="zh-CN" sz="1800" dirty="0">
                <a:solidFill>
                  <a:srgbClr val="FFC000"/>
                </a:solidFill>
              </a:rPr>
            </a:br>
            <a:r>
              <a:rPr lang="it-IT" altLang="zh-CN" sz="1800" dirty="0">
                <a:solidFill>
                  <a:srgbClr val="FFC000"/>
                </a:solidFill>
              </a:rPr>
              <a:t>MOSI -&gt; 11</a:t>
            </a:r>
            <a:br>
              <a:rPr lang="it-IT" altLang="zh-CN" sz="1800" dirty="0">
                <a:solidFill>
                  <a:srgbClr val="FFC000"/>
                </a:solidFill>
              </a:rPr>
            </a:br>
            <a:r>
              <a:rPr lang="it-IT" altLang="zh-CN" sz="1800" dirty="0">
                <a:solidFill>
                  <a:srgbClr val="FFC000"/>
                </a:solidFill>
              </a:rPr>
              <a:t>MISO -&gt; 12</a:t>
            </a:r>
            <a:br>
              <a:rPr lang="it-IT" altLang="zh-CN" sz="1800" dirty="0">
                <a:solidFill>
                  <a:srgbClr val="FFC000"/>
                </a:solidFill>
              </a:rPr>
            </a:br>
            <a:r>
              <a:rPr lang="it-IT" altLang="zh-CN" sz="1800" dirty="0">
                <a:solidFill>
                  <a:srgbClr val="FFC000"/>
                </a:solidFill>
              </a:rPr>
              <a:t>SCK -&gt; 13</a:t>
            </a:r>
            <a:endParaRPr lang="zh-CN" altLang="en-US" sz="1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pyright Notice"/>
          <p:cNvSpPr>
            <a:spLocks/>
          </p:cNvSpPr>
          <p:nvPr/>
        </p:nvSpPr>
        <p:spPr bwMode="auto">
          <a:xfrm>
            <a:off x="1124289" y="449641"/>
            <a:ext cx="4559179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042D81F-32A2-4D96-8A1D-B8D72932BBF2}"/>
              </a:ext>
            </a:extLst>
          </p:cNvPr>
          <p:cNvSpPr txBox="1"/>
          <p:nvPr/>
        </p:nvSpPr>
        <p:spPr>
          <a:xfrm>
            <a:off x="457209" y="1268370"/>
            <a:ext cx="7528030" cy="3764057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今天只介绍了最简单的几个函数。网上教程很多很详细，这里只放一个：</a:t>
            </a:r>
            <a:r>
              <a:rPr lang="fi-FI" altLang="zh-CN" sz="1800" kern="0" dirty="0">
                <a:solidFill>
                  <a:srgbClr val="FFFF00"/>
                </a:solidFill>
                <a:cs typeface="+mn-ea"/>
                <a:sym typeface="+mn-lt"/>
                <a:hlinkClick r:id="rId3"/>
              </a:rPr>
              <a:t>http://www.dfrobot.com.cn/community/portal.php?mod=topic&amp;topicid=1</a:t>
            </a:r>
            <a:endParaRPr lang="fi-FI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有各种各样丰富的库和外设等着你们去实验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学习科创的最好方法是做各种有趣的项目，没有做不到，只有想不到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下学期科创实验室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SRT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会带大家基于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做各种有趣的项目，推荐参加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可能会出各种玄学问题，解决方案：问学长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百度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玩明白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之后，不用我说你也知道下一步应该学什么了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科创之路永无止境！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363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71587" y="2156402"/>
            <a:ext cx="6600825" cy="810684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altLang="zh-CN" sz="48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r>
              <a:rPr lang="zh-CN" altLang="en-US" sz="48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8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3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pyright Notice"/>
          <p:cNvSpPr>
            <a:spLocks/>
          </p:cNvSpPr>
          <p:nvPr/>
        </p:nvSpPr>
        <p:spPr bwMode="auto">
          <a:xfrm>
            <a:off x="1338098" y="2458032"/>
            <a:ext cx="6467803" cy="79893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CN" sz="5400" b="1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zh-CN" altLang="en-US" sz="5400" b="1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单片机培训</a:t>
            </a:r>
            <a:endParaRPr lang="en-US" sz="5400" b="1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Whispers In The Moonligh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823200" y="-992482"/>
            <a:ext cx="457200" cy="508000"/>
          </a:xfrm>
          <a:prstGeom prst="rect">
            <a:avLst/>
          </a:prstGeom>
        </p:spPr>
      </p:pic>
      <p:sp>
        <p:nvSpPr>
          <p:cNvPr id="177" name="文本框 12">
            <a:extLst>
              <a:ext uri="{FF2B5EF4-FFF2-40B4-BE49-F238E27FC236}">
                <a16:creationId xmlns:a16="http://schemas.microsoft.com/office/drawing/2014/main" id="{BE8E03A7-CD2F-4FBF-8105-B1FD71DD8B7A}"/>
              </a:ext>
            </a:extLst>
          </p:cNvPr>
          <p:cNvSpPr txBox="1"/>
          <p:nvPr/>
        </p:nvSpPr>
        <p:spPr>
          <a:xfrm>
            <a:off x="5646682" y="3504077"/>
            <a:ext cx="1409987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精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61 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王广晗</a:t>
            </a:r>
          </a:p>
        </p:txBody>
      </p:sp>
    </p:spTree>
    <p:extLst>
      <p:ext uri="{BB962C8B-B14F-4D97-AF65-F5344CB8AC3E}">
        <p14:creationId xmlns:p14="http://schemas.microsoft.com/office/powerpoint/2010/main" val="256912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10275" y="1552891"/>
            <a:ext cx="7031412" cy="44455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800" dirty="0">
              <a:solidFill>
                <a:srgbClr val="FFFF00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6724" y="1303634"/>
            <a:ext cx="9144000" cy="0"/>
          </a:xfrm>
          <a:prstGeom prst="line">
            <a:avLst/>
          </a:prstGeom>
          <a:ln>
            <a:gradFill>
              <a:gsLst>
                <a:gs pos="0">
                  <a:srgbClr val="400040"/>
                </a:gs>
                <a:gs pos="32000">
                  <a:srgbClr val="8F0040"/>
                </a:gs>
                <a:gs pos="63000">
                  <a:srgbClr val="F27300"/>
                </a:gs>
                <a:gs pos="100000">
                  <a:srgbClr val="FFBF0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 Notice"/>
          <p:cNvSpPr>
            <a:spLocks/>
          </p:cNvSpPr>
          <p:nvPr/>
        </p:nvSpPr>
        <p:spPr bwMode="auto">
          <a:xfrm>
            <a:off x="1157441" y="504901"/>
            <a:ext cx="4013649" cy="60503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b="1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zh-CN" altLang="en-US" sz="4000" b="1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lang="en-US" sz="4000" b="1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10275" y="443936"/>
            <a:ext cx="591060" cy="656732"/>
            <a:chOff x="715963" y="600758"/>
            <a:chExt cx="2201410" cy="2201406"/>
          </a:xfrm>
        </p:grpSpPr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6FAB76C-6EAC-4829-AD31-EDDC3AB7BFDB}"/>
              </a:ext>
            </a:extLst>
          </p:cNvPr>
          <p:cNvSpPr txBox="1"/>
          <p:nvPr/>
        </p:nvSpPr>
        <p:spPr>
          <a:xfrm>
            <a:off x="410275" y="1506601"/>
            <a:ext cx="6251019" cy="3768545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i-FI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Arduino</a:t>
            </a: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是一款便捷灵活、方便上手的开源电子原型平台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。包含硬件（各种型号的</a:t>
            </a:r>
            <a:r>
              <a:rPr lang="fi-FI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板）和软件（</a:t>
            </a:r>
            <a:r>
              <a:rPr lang="fi-FI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 IDE)</a:t>
            </a:r>
            <a:r>
              <a:rPr lang="zh-CN" altLang="fi-FI" sz="1800" kern="0" dirty="0">
                <a:solidFill>
                  <a:srgbClr val="FFFF00"/>
                </a:solidFill>
                <a:cs typeface="+mn-ea"/>
                <a:sym typeface="+mn-lt"/>
              </a:rPr>
              <a:t>。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Arduino</a:t>
            </a: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是单片机吗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？是，也不完全是，因为它把单片机底层封装得非常好，因此简单得不像单片机的风格。最好不要学会了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就说自己会单片机（会被大神笑话），不过用来建立自己对科创的信心是极好的！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资料下载地址：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	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  <a:hlinkClick r:id="rId3"/>
              </a:rPr>
              <a:t>http://file.sta-dpi.tech/upload/Arduino/</a:t>
            </a:r>
            <a:endParaRPr lang="en-US" altLang="zh-CN" sz="1800" b="1" kern="0" dirty="0">
              <a:solidFill>
                <a:srgbClr val="FFC0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</a:rPr>
              <a:t>Or 			</a:t>
            </a:r>
            <a:r>
              <a:rPr lang="en-US" altLang="zh-CN" sz="1800" b="1" kern="0" dirty="0">
                <a:solidFill>
                  <a:srgbClr val="FFC000"/>
                </a:solidFill>
                <a:cs typeface="+mn-ea"/>
                <a:sym typeface="+mn-lt"/>
                <a:hlinkClick r:id="rId4"/>
              </a:rPr>
              <a:t>https://github.com/wanggh16/IDC2018</a:t>
            </a:r>
            <a:endParaRPr lang="en-US" altLang="zh-CN" sz="1800" b="1" kern="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3C15BD-35BD-43BD-9550-572A7FE5DE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t="1441" r="9847"/>
          <a:stretch/>
        </p:blipFill>
        <p:spPr>
          <a:xfrm>
            <a:off x="6944985" y="1922914"/>
            <a:ext cx="2049517" cy="24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7721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pyright Notice"/>
          <p:cNvSpPr>
            <a:spLocks/>
          </p:cNvSpPr>
          <p:nvPr/>
        </p:nvSpPr>
        <p:spPr bwMode="auto">
          <a:xfrm>
            <a:off x="1146117" y="429393"/>
            <a:ext cx="2030635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0B2F77C9-3B5A-4EDF-AAEC-B9B629CE4D8C}"/>
              </a:ext>
            </a:extLst>
          </p:cNvPr>
          <p:cNvSpPr txBox="1"/>
          <p:nvPr/>
        </p:nvSpPr>
        <p:spPr>
          <a:xfrm>
            <a:off x="457209" y="1407100"/>
            <a:ext cx="5156727" cy="334855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跨平台：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 IDE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可以在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Windows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、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Mac OS X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、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Linux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三大主流操作系统上运行，而其他的大多数单片机只能在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Windows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上开发。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简单清晰：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 IDE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对于初学者来说，极易掌握，同时有着足够的灵活性。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语言基于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C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语言开发，不需要太多的单片机基础、编程基础，简单学习后，你也可以快速的进行开发。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D413F4-DC88-43E5-9655-E22190915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5" r="345" b="20089"/>
          <a:stretch/>
        </p:blipFill>
        <p:spPr>
          <a:xfrm>
            <a:off x="5919952" y="1407100"/>
            <a:ext cx="2916620" cy="12652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7F5516-1C24-4842-BB80-2495DE98B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002" y="3512070"/>
            <a:ext cx="19431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84041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pyright Notice"/>
          <p:cNvSpPr>
            <a:spLocks/>
          </p:cNvSpPr>
          <p:nvPr/>
        </p:nvSpPr>
        <p:spPr bwMode="auto">
          <a:xfrm>
            <a:off x="1146117" y="429393"/>
            <a:ext cx="2030635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0B2F77C9-3B5A-4EDF-AAEC-B9B629CE4D8C}"/>
              </a:ext>
            </a:extLst>
          </p:cNvPr>
          <p:cNvSpPr txBox="1"/>
          <p:nvPr/>
        </p:nvSpPr>
        <p:spPr>
          <a:xfrm>
            <a:off x="497780" y="1497735"/>
            <a:ext cx="5345913" cy="334855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开放性：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的硬件原理图、电路图、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IDE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软件及核心库文件都是开源的，在开源协议范围内里可以任意修改原始设计及相应代码。（这就是为什么有那么多盗版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被我们广泛使用）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kern="0" dirty="0">
                <a:solidFill>
                  <a:srgbClr val="FFC000"/>
                </a:solidFill>
                <a:cs typeface="+mn-ea"/>
                <a:sym typeface="+mn-lt"/>
              </a:rPr>
              <a:t>库函数丰富：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很多常见外设都可通过官方库调用，也可使用大神编写的库函数，进一步加快开发速度（科创实验室门禁就是用的天空工场写的校园卡库）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512297-FA26-41EB-A571-BDD54960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52" y="1612036"/>
            <a:ext cx="2789116" cy="14653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F5D1F8B-654F-4B49-A8A3-0770468B0AAD}"/>
              </a:ext>
            </a:extLst>
          </p:cNvPr>
          <p:cNvSpPr/>
          <p:nvPr/>
        </p:nvSpPr>
        <p:spPr>
          <a:xfrm>
            <a:off x="6338471" y="3925439"/>
            <a:ext cx="2252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</a:rPr>
              <a:t>https://www.arduino.cc/en/Reference/Libraries</a:t>
            </a:r>
          </a:p>
        </p:txBody>
      </p:sp>
    </p:spTree>
    <p:extLst>
      <p:ext uri="{BB962C8B-B14F-4D97-AF65-F5344CB8AC3E}">
        <p14:creationId xmlns:p14="http://schemas.microsoft.com/office/powerpoint/2010/main" val="31757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pyright Notice"/>
          <p:cNvSpPr>
            <a:spLocks/>
          </p:cNvSpPr>
          <p:nvPr/>
        </p:nvSpPr>
        <p:spPr bwMode="auto">
          <a:xfrm>
            <a:off x="1135130" y="473368"/>
            <a:ext cx="2674870" cy="4942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</a:t>
            </a:r>
            <a:endParaRPr lang="en-US" sz="32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9404A0B-1A4A-42DA-835B-04B14616EF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3" t="22751" r="15352" b="25986"/>
          <a:stretch/>
        </p:blipFill>
        <p:spPr>
          <a:xfrm>
            <a:off x="460408" y="1458309"/>
            <a:ext cx="2068804" cy="9774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1FCAFC-A967-4185-BB1F-F3E1423A89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4" t="12000" r="19539" b="11448"/>
          <a:stretch/>
        </p:blipFill>
        <p:spPr>
          <a:xfrm>
            <a:off x="3129551" y="1006593"/>
            <a:ext cx="1953484" cy="14513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9FDB6D-C606-4672-BA42-B7565AF136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t="16329" r="9560" b="17379"/>
          <a:stretch/>
        </p:blipFill>
        <p:spPr>
          <a:xfrm>
            <a:off x="5683374" y="1020552"/>
            <a:ext cx="2699656" cy="14051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C07598-3C76-44EE-87F4-7B2C281715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t="17688" r="13282" b="19315"/>
          <a:stretch/>
        </p:blipFill>
        <p:spPr>
          <a:xfrm>
            <a:off x="3635090" y="3094737"/>
            <a:ext cx="3435744" cy="18680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C4D7F9-F969-4D7A-B757-2CCFB3BFD5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2" t="5973" r="6469" b="7738"/>
          <a:stretch/>
        </p:blipFill>
        <p:spPr>
          <a:xfrm>
            <a:off x="624666" y="3317270"/>
            <a:ext cx="2087443" cy="1569596"/>
          </a:xfrm>
          <a:prstGeom prst="rect">
            <a:avLst/>
          </a:prstGeom>
        </p:spPr>
      </p:pic>
      <p:sp>
        <p:nvSpPr>
          <p:cNvPr id="34" name="文本框 12">
            <a:extLst>
              <a:ext uri="{FF2B5EF4-FFF2-40B4-BE49-F238E27FC236}">
                <a16:creationId xmlns:a16="http://schemas.microsoft.com/office/drawing/2014/main" id="{F9B3CF3D-1DF0-4CF6-AF4C-725F8EBE0EF7}"/>
              </a:ext>
            </a:extLst>
          </p:cNvPr>
          <p:cNvSpPr txBox="1"/>
          <p:nvPr/>
        </p:nvSpPr>
        <p:spPr>
          <a:xfrm>
            <a:off x="5683374" y="2508481"/>
            <a:ext cx="2699656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Arduino Mega</a:t>
            </a:r>
            <a:endParaRPr lang="zh-CN" altLang="en-US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12">
            <a:extLst>
              <a:ext uri="{FF2B5EF4-FFF2-40B4-BE49-F238E27FC236}">
                <a16:creationId xmlns:a16="http://schemas.microsoft.com/office/drawing/2014/main" id="{1BE23C24-2F5B-4D9D-933F-3980E96800C4}"/>
              </a:ext>
            </a:extLst>
          </p:cNvPr>
          <p:cNvSpPr txBox="1"/>
          <p:nvPr/>
        </p:nvSpPr>
        <p:spPr>
          <a:xfrm>
            <a:off x="2756465" y="2538409"/>
            <a:ext cx="2699656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Arduino Uno</a:t>
            </a:r>
            <a:endParaRPr lang="zh-CN" altLang="en-US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12">
            <a:extLst>
              <a:ext uri="{FF2B5EF4-FFF2-40B4-BE49-F238E27FC236}">
                <a16:creationId xmlns:a16="http://schemas.microsoft.com/office/drawing/2014/main" id="{3C964788-F92D-4ACC-882F-1D80F371ECDC}"/>
              </a:ext>
            </a:extLst>
          </p:cNvPr>
          <p:cNvSpPr txBox="1"/>
          <p:nvPr/>
        </p:nvSpPr>
        <p:spPr>
          <a:xfrm>
            <a:off x="90565" y="2542947"/>
            <a:ext cx="2699656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Arduino Nano</a:t>
            </a:r>
            <a:endParaRPr lang="zh-CN" altLang="en-US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文本框 12">
            <a:extLst>
              <a:ext uri="{FF2B5EF4-FFF2-40B4-BE49-F238E27FC236}">
                <a16:creationId xmlns:a16="http://schemas.microsoft.com/office/drawing/2014/main" id="{68A38691-AA02-4490-A66F-C0C17AC88A79}"/>
              </a:ext>
            </a:extLst>
          </p:cNvPr>
          <p:cNvSpPr txBox="1"/>
          <p:nvPr/>
        </p:nvSpPr>
        <p:spPr>
          <a:xfrm>
            <a:off x="325597" y="5056900"/>
            <a:ext cx="2699656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Arduino Yun</a:t>
            </a:r>
            <a:endParaRPr lang="zh-CN" altLang="en-US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文本框 12">
            <a:extLst>
              <a:ext uri="{FF2B5EF4-FFF2-40B4-BE49-F238E27FC236}">
                <a16:creationId xmlns:a16="http://schemas.microsoft.com/office/drawing/2014/main" id="{01B2EAE3-7E51-4156-A097-2AEC3628A32C}"/>
              </a:ext>
            </a:extLst>
          </p:cNvPr>
          <p:cNvSpPr txBox="1"/>
          <p:nvPr/>
        </p:nvSpPr>
        <p:spPr>
          <a:xfrm>
            <a:off x="4018241" y="5156685"/>
            <a:ext cx="2699656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Arduino Due</a:t>
            </a:r>
            <a:endParaRPr lang="zh-CN" altLang="en-US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307970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pyright Notice"/>
          <p:cNvSpPr>
            <a:spLocks/>
          </p:cNvSpPr>
          <p:nvPr/>
        </p:nvSpPr>
        <p:spPr bwMode="auto">
          <a:xfrm>
            <a:off x="1135130" y="473368"/>
            <a:ext cx="2674870" cy="4942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简单快速</a:t>
            </a:r>
            <a:endParaRPr lang="en-US" sz="32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E5959B8-4EE1-4987-9404-836C27CB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8" y="1542986"/>
            <a:ext cx="2356937" cy="18223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F32EE1-40EB-4A74-872B-E73D170F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565" y="1542986"/>
            <a:ext cx="1878200" cy="18223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5ECC85-2D08-42A6-B18F-ED48AD595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9" y="3365358"/>
            <a:ext cx="4235136" cy="406685"/>
          </a:xfrm>
          <a:prstGeom prst="rect">
            <a:avLst/>
          </a:prstGeom>
        </p:spPr>
      </p:pic>
      <p:sp>
        <p:nvSpPr>
          <p:cNvPr id="28" name="文本框 12">
            <a:extLst>
              <a:ext uri="{FF2B5EF4-FFF2-40B4-BE49-F238E27FC236}">
                <a16:creationId xmlns:a16="http://schemas.microsoft.com/office/drawing/2014/main" id="{5EA744EA-EDE6-4595-B2A2-88360C78851F}"/>
              </a:ext>
            </a:extLst>
          </p:cNvPr>
          <p:cNvSpPr txBox="1"/>
          <p:nvPr/>
        </p:nvSpPr>
        <p:spPr>
          <a:xfrm>
            <a:off x="-17900" y="3940740"/>
            <a:ext cx="4502194" cy="1180016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STM32</a:t>
            </a:r>
          </a:p>
          <a:p>
            <a:pPr algn="ctr"/>
            <a:r>
              <a:rPr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开发时间：</a:t>
            </a:r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&gt;10min</a:t>
            </a:r>
          </a:p>
          <a:p>
            <a:pPr algn="ctr"/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IDE</a:t>
            </a:r>
            <a:r>
              <a:rPr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大小：</a:t>
            </a:r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&gt;1GB</a:t>
            </a:r>
          </a:p>
          <a:p>
            <a:pPr algn="ctr"/>
            <a:r>
              <a:rPr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初学者运行例程所需时间：半天</a:t>
            </a:r>
            <a:endParaRPr lang="en-US" altLang="zh-CN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文本框 12">
            <a:extLst>
              <a:ext uri="{FF2B5EF4-FFF2-40B4-BE49-F238E27FC236}">
                <a16:creationId xmlns:a16="http://schemas.microsoft.com/office/drawing/2014/main" id="{D0CC3189-D112-4BAC-9DA6-45267733BC34}"/>
              </a:ext>
            </a:extLst>
          </p:cNvPr>
          <p:cNvSpPr txBox="1"/>
          <p:nvPr/>
        </p:nvSpPr>
        <p:spPr>
          <a:xfrm>
            <a:off x="3157960" y="1021663"/>
            <a:ext cx="2699656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同一个</a:t>
            </a:r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LED</a:t>
            </a:r>
            <a:r>
              <a:rPr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闪烁程序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09990D-EBE6-4323-8638-4ECA61BFD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616" y="3428892"/>
            <a:ext cx="3064692" cy="343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F39171-B607-4F15-9C42-204B52F0D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693" y="1581477"/>
            <a:ext cx="4178616" cy="18475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E4743D-1E79-4985-AC01-CB18A68095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693" y="3425787"/>
            <a:ext cx="1113922" cy="349466"/>
          </a:xfrm>
          <a:prstGeom prst="rect">
            <a:avLst/>
          </a:prstGeom>
        </p:spPr>
      </p:pic>
      <p:sp>
        <p:nvSpPr>
          <p:cNvPr id="31" name="文本框 12">
            <a:extLst>
              <a:ext uri="{FF2B5EF4-FFF2-40B4-BE49-F238E27FC236}">
                <a16:creationId xmlns:a16="http://schemas.microsoft.com/office/drawing/2014/main" id="{C1AABC67-8E4A-4CDD-A587-AD67EC5A0D28}"/>
              </a:ext>
            </a:extLst>
          </p:cNvPr>
          <p:cNvSpPr txBox="1"/>
          <p:nvPr/>
        </p:nvSpPr>
        <p:spPr>
          <a:xfrm>
            <a:off x="4910583" y="3932218"/>
            <a:ext cx="3844835" cy="1457015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Arduino</a:t>
            </a:r>
          </a:p>
          <a:p>
            <a:pPr algn="ctr"/>
            <a:r>
              <a:rPr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开发时间：</a:t>
            </a:r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&lt;2min</a:t>
            </a:r>
          </a:p>
          <a:p>
            <a:pPr algn="ctr"/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IDE</a:t>
            </a:r>
            <a:r>
              <a:rPr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大小：</a:t>
            </a:r>
            <a:r>
              <a:rPr lang="en-US" altLang="zh-CN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&lt;200MB</a:t>
            </a:r>
          </a:p>
          <a:p>
            <a:pPr algn="ctr"/>
            <a:r>
              <a:rPr lang="zh-CN" altLang="en-US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初学者运行例程所需时间：半小时</a:t>
            </a:r>
            <a:endParaRPr lang="en-US" altLang="zh-CN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97886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pyright Notice"/>
          <p:cNvSpPr>
            <a:spLocks/>
          </p:cNvSpPr>
          <p:nvPr/>
        </p:nvSpPr>
        <p:spPr bwMode="auto">
          <a:xfrm>
            <a:off x="1135130" y="473368"/>
            <a:ext cx="2674870" cy="4942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应用丰富</a:t>
            </a:r>
            <a:endParaRPr lang="en-US" sz="32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29CE55D-6945-4C17-99F5-446652A61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31" y="3063099"/>
            <a:ext cx="2497197" cy="19927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D30F59-096D-4532-8CEE-C1E0A7FCD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98" y="1150112"/>
            <a:ext cx="1865758" cy="15547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DB3E35-C6B8-4A58-8DC1-FA8BFAD37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3063099"/>
            <a:ext cx="2323760" cy="19995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609113B-24A9-4EF1-AE7F-35C692CE2C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154720"/>
            <a:ext cx="2066918" cy="15501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F4798B-910A-4A56-9B71-0C6DE2D74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1" y="1122096"/>
            <a:ext cx="2457450" cy="434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1506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pyright Notice"/>
          <p:cNvSpPr>
            <a:spLocks/>
          </p:cNvSpPr>
          <p:nvPr/>
        </p:nvSpPr>
        <p:spPr bwMode="auto">
          <a:xfrm>
            <a:off x="1124290" y="449641"/>
            <a:ext cx="3342278" cy="54963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160" tIns="25272" rIns="56160" bIns="25272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cap="small" dirty="0">
                <a:gradFill flip="none" rotWithShape="1">
                  <a:gsLst>
                    <a:gs pos="82334">
                      <a:srgbClr val="FBB92F"/>
                    </a:gs>
                    <a:gs pos="65224">
                      <a:srgbClr val="FD665B"/>
                    </a:gs>
                    <a:gs pos="47547">
                      <a:srgbClr val="F1286A"/>
                    </a:gs>
                    <a:gs pos="32925">
                      <a:srgbClr val="E02579"/>
                    </a:gs>
                    <a:gs pos="17700">
                      <a:srgbClr val="A82878"/>
                    </a:gs>
                    <a:gs pos="0">
                      <a:srgbClr val="5B3B87"/>
                    </a:gs>
                    <a:gs pos="100000">
                      <a:srgbClr val="FEF22A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软件安装</a:t>
            </a:r>
            <a:endParaRPr lang="en-US" sz="3600" b="1" cap="small" dirty="0">
              <a:gradFill flip="none" rotWithShape="1">
                <a:gsLst>
                  <a:gs pos="82334">
                    <a:srgbClr val="FBB92F"/>
                  </a:gs>
                  <a:gs pos="65224">
                    <a:srgbClr val="FD665B"/>
                  </a:gs>
                  <a:gs pos="47547">
                    <a:srgbClr val="F1286A"/>
                  </a:gs>
                  <a:gs pos="32925">
                    <a:srgbClr val="E02579"/>
                  </a:gs>
                  <a:gs pos="17700">
                    <a:srgbClr val="A82878"/>
                  </a:gs>
                  <a:gs pos="0">
                    <a:srgbClr val="5B3B87"/>
                  </a:gs>
                  <a:gs pos="100000">
                    <a:srgbClr val="FEF22A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0275" y="349861"/>
            <a:ext cx="591060" cy="656732"/>
            <a:chOff x="715963" y="600758"/>
            <a:chExt cx="2201410" cy="2201406"/>
          </a:xfrm>
        </p:grpSpPr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15963" y="843713"/>
              <a:ext cx="349618" cy="1712535"/>
            </a:xfrm>
            <a:custGeom>
              <a:avLst/>
              <a:gdLst>
                <a:gd name="T0" fmla="*/ 118 w 118"/>
                <a:gd name="T1" fmla="*/ 379 h 578"/>
                <a:gd name="T2" fmla="*/ 0 w 118"/>
                <a:gd name="T3" fmla="*/ 578 h 578"/>
                <a:gd name="T4" fmla="*/ 0 w 118"/>
                <a:gd name="T5" fmla="*/ 0 h 578"/>
                <a:gd name="T6" fmla="*/ 118 w 118"/>
                <a:gd name="T7" fmla="*/ 3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578">
                  <a:moveTo>
                    <a:pt x="118" y="379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8" y="379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15963" y="600758"/>
              <a:ext cx="651830" cy="399987"/>
            </a:xfrm>
            <a:custGeom>
              <a:avLst/>
              <a:gdLst>
                <a:gd name="T0" fmla="*/ 220 w 220"/>
                <a:gd name="T1" fmla="*/ 135 h 135"/>
                <a:gd name="T2" fmla="*/ 0 w 220"/>
                <a:gd name="T3" fmla="*/ 82 h 135"/>
                <a:gd name="T4" fmla="*/ 82 w 220"/>
                <a:gd name="T5" fmla="*/ 0 h 135"/>
                <a:gd name="T6" fmla="*/ 220 w 22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35">
                  <a:moveTo>
                    <a:pt x="220" y="135"/>
                  </a:moveTo>
                  <a:lnTo>
                    <a:pt x="0" y="82"/>
                  </a:lnTo>
                  <a:lnTo>
                    <a:pt x="82" y="0"/>
                  </a:lnTo>
                  <a:lnTo>
                    <a:pt x="220" y="135"/>
                  </a:lnTo>
                  <a:close/>
                </a:path>
              </a:pathLst>
            </a:custGeom>
            <a:noFill/>
            <a:ln w="9525">
              <a:solidFill>
                <a:srgbClr val="5B3B87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15963" y="1966637"/>
              <a:ext cx="349618" cy="835527"/>
            </a:xfrm>
            <a:custGeom>
              <a:avLst/>
              <a:gdLst>
                <a:gd name="T0" fmla="*/ 118 w 118"/>
                <a:gd name="T1" fmla="*/ 0 h 282"/>
                <a:gd name="T2" fmla="*/ 82 w 118"/>
                <a:gd name="T3" fmla="*/ 282 h 282"/>
                <a:gd name="T4" fmla="*/ 0 w 118"/>
                <a:gd name="T5" fmla="*/ 199 h 282"/>
                <a:gd name="T6" fmla="*/ 118 w 118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82">
                  <a:moveTo>
                    <a:pt x="118" y="0"/>
                  </a:moveTo>
                  <a:lnTo>
                    <a:pt x="82" y="282"/>
                  </a:lnTo>
                  <a:lnTo>
                    <a:pt x="0" y="199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715963" y="843713"/>
              <a:ext cx="651830" cy="1122926"/>
            </a:xfrm>
            <a:custGeom>
              <a:avLst/>
              <a:gdLst>
                <a:gd name="T0" fmla="*/ 220 w 220"/>
                <a:gd name="T1" fmla="*/ 53 h 379"/>
                <a:gd name="T2" fmla="*/ 118 w 220"/>
                <a:gd name="T3" fmla="*/ 379 h 379"/>
                <a:gd name="T4" fmla="*/ 0 w 220"/>
                <a:gd name="T5" fmla="*/ 0 h 379"/>
                <a:gd name="T6" fmla="*/ 220 w 220"/>
                <a:gd name="T7" fmla="*/ 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79">
                  <a:moveTo>
                    <a:pt x="220" y="53"/>
                  </a:moveTo>
                  <a:lnTo>
                    <a:pt x="118" y="379"/>
                  </a:lnTo>
                  <a:lnTo>
                    <a:pt x="0" y="0"/>
                  </a:lnTo>
                  <a:lnTo>
                    <a:pt x="220" y="53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958918" y="1966637"/>
              <a:ext cx="948117" cy="835527"/>
            </a:xfrm>
            <a:custGeom>
              <a:avLst/>
              <a:gdLst>
                <a:gd name="T0" fmla="*/ 320 w 320"/>
                <a:gd name="T1" fmla="*/ 126 h 282"/>
                <a:gd name="T2" fmla="*/ 0 w 320"/>
                <a:gd name="T3" fmla="*/ 282 h 282"/>
                <a:gd name="T4" fmla="*/ 36 w 320"/>
                <a:gd name="T5" fmla="*/ 0 h 282"/>
                <a:gd name="T6" fmla="*/ 320 w 320"/>
                <a:gd name="T7" fmla="*/ 12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2">
                  <a:moveTo>
                    <a:pt x="320" y="126"/>
                  </a:moveTo>
                  <a:lnTo>
                    <a:pt x="0" y="282"/>
                  </a:lnTo>
                  <a:lnTo>
                    <a:pt x="36" y="0"/>
                  </a:lnTo>
                  <a:lnTo>
                    <a:pt x="320" y="126"/>
                  </a:lnTo>
                  <a:close/>
                </a:path>
              </a:pathLst>
            </a:custGeom>
            <a:noFill/>
            <a:ln w="9525">
              <a:solidFill>
                <a:srgbClr val="FEF22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958918" y="600758"/>
              <a:ext cx="1712536" cy="399987"/>
            </a:xfrm>
            <a:custGeom>
              <a:avLst/>
              <a:gdLst>
                <a:gd name="T0" fmla="*/ 138 w 578"/>
                <a:gd name="T1" fmla="*/ 135 h 135"/>
                <a:gd name="T2" fmla="*/ 0 w 578"/>
                <a:gd name="T3" fmla="*/ 0 h 135"/>
                <a:gd name="T4" fmla="*/ 578 w 578"/>
                <a:gd name="T5" fmla="*/ 0 h 135"/>
                <a:gd name="T6" fmla="*/ 138 w 57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35">
                  <a:moveTo>
                    <a:pt x="138" y="135"/>
                  </a:moveTo>
                  <a:lnTo>
                    <a:pt x="0" y="0"/>
                  </a:lnTo>
                  <a:lnTo>
                    <a:pt x="578" y="0"/>
                  </a:lnTo>
                  <a:lnTo>
                    <a:pt x="138" y="135"/>
                  </a:lnTo>
                  <a:close/>
                </a:path>
              </a:pathLst>
            </a:custGeom>
            <a:noFill/>
            <a:ln w="9525">
              <a:solidFill>
                <a:srgbClr val="79307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958918" y="2339957"/>
              <a:ext cx="1712536" cy="462207"/>
            </a:xfrm>
            <a:custGeom>
              <a:avLst/>
              <a:gdLst>
                <a:gd name="T0" fmla="*/ 320 w 578"/>
                <a:gd name="T1" fmla="*/ 0 h 156"/>
                <a:gd name="T2" fmla="*/ 578 w 578"/>
                <a:gd name="T3" fmla="*/ 156 h 156"/>
                <a:gd name="T4" fmla="*/ 0 w 578"/>
                <a:gd name="T5" fmla="*/ 156 h 156"/>
                <a:gd name="T6" fmla="*/ 320 w 578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8" h="156">
                  <a:moveTo>
                    <a:pt x="320" y="0"/>
                  </a:moveTo>
                  <a:lnTo>
                    <a:pt x="578" y="156"/>
                  </a:lnTo>
                  <a:lnTo>
                    <a:pt x="0" y="156"/>
                  </a:lnTo>
                  <a:lnTo>
                    <a:pt x="320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1367793" y="600758"/>
              <a:ext cx="1303661" cy="805899"/>
            </a:xfrm>
            <a:custGeom>
              <a:avLst/>
              <a:gdLst>
                <a:gd name="T0" fmla="*/ 440 w 440"/>
                <a:gd name="T1" fmla="*/ 0 h 272"/>
                <a:gd name="T2" fmla="*/ 303 w 440"/>
                <a:gd name="T3" fmla="*/ 272 h 272"/>
                <a:gd name="T4" fmla="*/ 0 w 440"/>
                <a:gd name="T5" fmla="*/ 135 h 272"/>
                <a:gd name="T6" fmla="*/ 440 w 44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72">
                  <a:moveTo>
                    <a:pt x="440" y="0"/>
                  </a:moveTo>
                  <a:lnTo>
                    <a:pt x="303" y="272"/>
                  </a:lnTo>
                  <a:lnTo>
                    <a:pt x="0" y="135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>
              <a:solidFill>
                <a:srgbClr val="A8287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2265543" y="843713"/>
              <a:ext cx="651830" cy="1712535"/>
            </a:xfrm>
            <a:custGeom>
              <a:avLst/>
              <a:gdLst>
                <a:gd name="T0" fmla="*/ 220 w 220"/>
                <a:gd name="T1" fmla="*/ 0 h 578"/>
                <a:gd name="T2" fmla="*/ 220 w 220"/>
                <a:gd name="T3" fmla="*/ 578 h 578"/>
                <a:gd name="T4" fmla="*/ 0 w 220"/>
                <a:gd name="T5" fmla="*/ 190 h 578"/>
                <a:gd name="T6" fmla="*/ 220 w 220"/>
                <a:gd name="T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78">
                  <a:moveTo>
                    <a:pt x="220" y="0"/>
                  </a:moveTo>
                  <a:lnTo>
                    <a:pt x="220" y="578"/>
                  </a:lnTo>
                  <a:lnTo>
                    <a:pt x="0" y="190"/>
                  </a:lnTo>
                  <a:lnTo>
                    <a:pt x="220" y="0"/>
                  </a:lnTo>
                  <a:close/>
                </a:path>
              </a:pathLst>
            </a:custGeom>
            <a:noFill/>
            <a:ln w="9525">
              <a:solidFill>
                <a:srgbClr val="F1286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1907035" y="2339957"/>
              <a:ext cx="1010338" cy="462207"/>
            </a:xfrm>
            <a:custGeom>
              <a:avLst/>
              <a:gdLst>
                <a:gd name="T0" fmla="*/ 341 w 341"/>
                <a:gd name="T1" fmla="*/ 73 h 156"/>
                <a:gd name="T2" fmla="*/ 0 w 341"/>
                <a:gd name="T3" fmla="*/ 0 h 156"/>
                <a:gd name="T4" fmla="*/ 258 w 341"/>
                <a:gd name="T5" fmla="*/ 156 h 156"/>
                <a:gd name="T6" fmla="*/ 341 w 341"/>
                <a:gd name="T7" fmla="*/ 7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56">
                  <a:moveTo>
                    <a:pt x="341" y="73"/>
                  </a:moveTo>
                  <a:lnTo>
                    <a:pt x="0" y="0"/>
                  </a:lnTo>
                  <a:lnTo>
                    <a:pt x="258" y="156"/>
                  </a:lnTo>
                  <a:lnTo>
                    <a:pt x="341" y="73"/>
                  </a:lnTo>
                  <a:close/>
                </a:path>
              </a:pathLst>
            </a:custGeom>
            <a:noFill/>
            <a:ln w="9525">
              <a:solidFill>
                <a:srgbClr val="FD665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1065581" y="1406657"/>
              <a:ext cx="1199961" cy="933303"/>
            </a:xfrm>
            <a:custGeom>
              <a:avLst/>
              <a:gdLst>
                <a:gd name="T0" fmla="*/ 405 w 405"/>
                <a:gd name="T1" fmla="*/ 0 h 315"/>
                <a:gd name="T2" fmla="*/ 0 w 405"/>
                <a:gd name="T3" fmla="*/ 189 h 315"/>
                <a:gd name="T4" fmla="*/ 284 w 405"/>
                <a:gd name="T5" fmla="*/ 315 h 315"/>
                <a:gd name="T6" fmla="*/ 405 w 405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15">
                  <a:moveTo>
                    <a:pt x="405" y="0"/>
                  </a:moveTo>
                  <a:lnTo>
                    <a:pt x="0" y="189"/>
                  </a:lnTo>
                  <a:lnTo>
                    <a:pt x="284" y="315"/>
                  </a:lnTo>
                  <a:lnTo>
                    <a:pt x="405" y="0"/>
                  </a:lnTo>
                  <a:close/>
                </a:path>
              </a:pathLst>
            </a:custGeom>
            <a:noFill/>
            <a:ln w="9525">
              <a:solidFill>
                <a:srgbClr val="FA8538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1907035" y="1406657"/>
              <a:ext cx="1010338" cy="1149591"/>
            </a:xfrm>
            <a:custGeom>
              <a:avLst/>
              <a:gdLst>
                <a:gd name="T0" fmla="*/ 121 w 341"/>
                <a:gd name="T1" fmla="*/ 0 h 388"/>
                <a:gd name="T2" fmla="*/ 341 w 341"/>
                <a:gd name="T3" fmla="*/ 388 h 388"/>
                <a:gd name="T4" fmla="*/ 0 w 341"/>
                <a:gd name="T5" fmla="*/ 315 h 388"/>
                <a:gd name="T6" fmla="*/ 121 w 341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88">
                  <a:moveTo>
                    <a:pt x="121" y="0"/>
                  </a:moveTo>
                  <a:lnTo>
                    <a:pt x="341" y="388"/>
                  </a:lnTo>
                  <a:lnTo>
                    <a:pt x="0" y="315"/>
                  </a:lnTo>
                  <a:lnTo>
                    <a:pt x="121" y="0"/>
                  </a:lnTo>
                  <a:close/>
                </a:path>
              </a:pathLst>
            </a:custGeom>
            <a:noFill/>
            <a:ln w="9525">
              <a:solidFill>
                <a:srgbClr val="FD3F6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2265543" y="600758"/>
              <a:ext cx="651830" cy="805899"/>
            </a:xfrm>
            <a:custGeom>
              <a:avLst/>
              <a:gdLst>
                <a:gd name="T0" fmla="*/ 137 w 220"/>
                <a:gd name="T1" fmla="*/ 0 h 272"/>
                <a:gd name="T2" fmla="*/ 220 w 220"/>
                <a:gd name="T3" fmla="*/ 82 h 272"/>
                <a:gd name="T4" fmla="*/ 0 w 220"/>
                <a:gd name="T5" fmla="*/ 272 h 272"/>
                <a:gd name="T6" fmla="*/ 137 w 22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272">
                  <a:moveTo>
                    <a:pt x="137" y="0"/>
                  </a:moveTo>
                  <a:lnTo>
                    <a:pt x="220" y="82"/>
                  </a:lnTo>
                  <a:lnTo>
                    <a:pt x="0" y="272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065581" y="1000744"/>
              <a:ext cx="1199961" cy="965893"/>
            </a:xfrm>
            <a:custGeom>
              <a:avLst/>
              <a:gdLst>
                <a:gd name="T0" fmla="*/ 405 w 405"/>
                <a:gd name="T1" fmla="*/ 137 h 326"/>
                <a:gd name="T2" fmla="*/ 102 w 405"/>
                <a:gd name="T3" fmla="*/ 0 h 326"/>
                <a:gd name="T4" fmla="*/ 0 w 405"/>
                <a:gd name="T5" fmla="*/ 326 h 326"/>
                <a:gd name="T6" fmla="*/ 405 w 405"/>
                <a:gd name="T7" fmla="*/ 13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326">
                  <a:moveTo>
                    <a:pt x="405" y="137"/>
                  </a:moveTo>
                  <a:lnTo>
                    <a:pt x="102" y="0"/>
                  </a:lnTo>
                  <a:lnTo>
                    <a:pt x="0" y="326"/>
                  </a:lnTo>
                  <a:lnTo>
                    <a:pt x="405" y="137"/>
                  </a:lnTo>
                  <a:close/>
                </a:path>
              </a:pathLst>
            </a:custGeom>
            <a:noFill/>
            <a:ln w="9525">
              <a:solidFill>
                <a:srgbClr val="E02579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12C1069B-5C63-44C3-B8CC-D3CCEDA693EF}"/>
              </a:ext>
            </a:extLst>
          </p:cNvPr>
          <p:cNvSpPr txBox="1"/>
          <p:nvPr/>
        </p:nvSpPr>
        <p:spPr>
          <a:xfrm>
            <a:off x="730067" y="1461915"/>
            <a:ext cx="7349688" cy="3353047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 IDE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：直接解压即可，解压后找到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Arduino.exe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，发送到桌面快捷方式，直接运行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这次给大家发的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板子都是盗版的，需要安装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CH340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驱动，驱动安装好之后，打开此电脑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属性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设备管理器，插上板子，看看有没有发现新设备，如果无黄色感叹号：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打开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Arduino IDE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，查看工具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/</a:t>
            </a: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端口中有没有设备，有设备说明安装成功</a:t>
            </a: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800" kern="0" dirty="0">
              <a:solidFill>
                <a:srgbClr val="FFFF00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0" dirty="0">
                <a:solidFill>
                  <a:srgbClr val="FFFF00"/>
                </a:solidFill>
                <a:cs typeface="+mn-ea"/>
                <a:sym typeface="+mn-lt"/>
              </a:rPr>
              <a:t>没成功的同学别慌，我一会去给大家</a:t>
            </a:r>
            <a:r>
              <a:rPr lang="en-US" altLang="zh-CN" sz="1800" kern="0" dirty="0">
                <a:solidFill>
                  <a:srgbClr val="FFFF00"/>
                </a:solidFill>
                <a:cs typeface="+mn-ea"/>
                <a:sym typeface="+mn-lt"/>
              </a:rPr>
              <a:t>DEBUG</a:t>
            </a:r>
            <a:endParaRPr lang="zh-CN" altLang="en-US" sz="1800" kern="0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62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99AC">
            <a:alpha val="6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1094</Words>
  <Application>Microsoft Office PowerPoint</Application>
  <PresentationFormat>全屏显示(16:10)</PresentationFormat>
  <Paragraphs>140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MOMODASUCAI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MOMODA</dc:creator>
  <cp:lastModifiedBy>王广晗</cp:lastModifiedBy>
  <cp:revision>227</cp:revision>
  <dcterms:created xsi:type="dcterms:W3CDTF">2014-12-03T03:23:13Z</dcterms:created>
  <dcterms:modified xsi:type="dcterms:W3CDTF">2018-11-02T06:45:58Z</dcterms:modified>
</cp:coreProperties>
</file>